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89" r:id="rId2"/>
    <p:sldId id="378" r:id="rId3"/>
    <p:sldId id="365" r:id="rId4"/>
    <p:sldId id="349" r:id="rId5"/>
    <p:sldId id="392" r:id="rId6"/>
    <p:sldId id="385" r:id="rId7"/>
    <p:sldId id="387" r:id="rId8"/>
    <p:sldId id="388" r:id="rId9"/>
    <p:sldId id="389" r:id="rId10"/>
    <p:sldId id="386" r:id="rId11"/>
    <p:sldId id="256" r:id="rId12"/>
    <p:sldId id="363" r:id="rId13"/>
    <p:sldId id="377" r:id="rId14"/>
    <p:sldId id="381" r:id="rId15"/>
    <p:sldId id="383" r:id="rId16"/>
    <p:sldId id="382" r:id="rId17"/>
    <p:sldId id="391" r:id="rId18"/>
    <p:sldId id="380" r:id="rId1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51706" autoAdjust="0"/>
  </p:normalViewPr>
  <p:slideViewPr>
    <p:cSldViewPr snapToGrid="0">
      <p:cViewPr varScale="1">
        <p:scale>
          <a:sx n="112" d="100"/>
          <a:sy n="112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05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05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4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83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30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61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0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90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2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35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93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C84A-8A79-4EED-9FC3-81A162141298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C1ED5-A278-4261-BF7F-16946D03AC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22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de-DE" sz="3300" dirty="0"/>
              <a:t>1.Eltern- und </a:t>
            </a:r>
            <a:br>
              <a:rPr lang="de-DE" sz="3300" dirty="0"/>
            </a:br>
            <a:r>
              <a:rPr lang="de-DE" sz="3300" dirty="0"/>
              <a:t>Schulkonferenz 2024/25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de-DE" sz="2000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Die Elternkonferenz ist ein Gremium, in dem die Interessen und Meinungen aller Eltern einer Schule zusammengetragen und vertreten werden.</a:t>
            </a:r>
            <a:r>
              <a:rPr lang="de-DE" sz="2400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b="0" i="0" dirty="0">
                <a:solidFill>
                  <a:srgbClr val="111111"/>
                </a:solidFill>
                <a:effectLst/>
              </a:rPr>
              <a:t>Hier haben Elternvertreterinnen und </a:t>
            </a:r>
            <a:r>
              <a:rPr lang="de-DE" sz="1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de-DE" sz="2000" b="0" i="0" dirty="0">
                <a:solidFill>
                  <a:srgbClr val="111111"/>
                </a:solidFill>
                <a:effectLst/>
              </a:rPr>
              <a:t>vertreter die Gelegenheit, sich aktuelle schulische Informationen zu verschaffen oder diese selbst weiterzugeben. Sie hören hier Berichte über neue Regelungen und Ereignisse, über die sie in ihren Klassen sprechen können. </a:t>
            </a:r>
            <a:endParaRPr lang="de-DE" sz="3200" b="0" i="0" dirty="0">
              <a:solidFill>
                <a:srgbClr val="111111"/>
              </a:solidFill>
              <a:effectLst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sz="2000" dirty="0">
              <a:solidFill>
                <a:srgbClr val="11111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11111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Willkommen!</a:t>
            </a:r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738" y="1603055"/>
            <a:ext cx="5628018" cy="341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07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34DFBB-D33C-5EA7-717B-870792C86A16}"/>
              </a:ext>
            </a:extLst>
          </p:cNvPr>
          <p:cNvSpPr txBox="1"/>
          <p:nvPr/>
        </p:nvSpPr>
        <p:spPr>
          <a:xfrm>
            <a:off x="489693" y="258792"/>
            <a:ext cx="5350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u="sng" dirty="0">
                <a:solidFill>
                  <a:srgbClr val="FF0000"/>
                </a:solidFill>
              </a:rPr>
              <a:t>4. Schuljahresarbeitsplan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D64E0AE-F649-9C30-0C98-EEEAFB6C1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0621" y="0"/>
            <a:ext cx="3011685" cy="1828959"/>
          </a:xfrm>
          <a:prstGeom prst="rect">
            <a:avLst/>
          </a:prstGeo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83ADBF-C31D-9BBE-5A2F-A9B2E555D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533" y="1664898"/>
            <a:ext cx="8065698" cy="451206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geplant…</a:t>
            </a:r>
          </a:p>
          <a:p>
            <a:r>
              <a:rPr lang="de-DE" sz="2400" dirty="0"/>
              <a:t>Projekt </a:t>
            </a:r>
            <a:r>
              <a:rPr lang="de-DE" sz="2400" dirty="0" err="1"/>
              <a:t>Leseband</a:t>
            </a:r>
            <a:r>
              <a:rPr lang="de-DE" sz="2400" dirty="0"/>
              <a:t> (Leseförderung)</a:t>
            </a:r>
          </a:p>
          <a:p>
            <a:r>
              <a:rPr lang="de-DE" sz="2400" dirty="0"/>
              <a:t>bundesweiter Vorlesetag 15.11.2024</a:t>
            </a:r>
          </a:p>
          <a:p>
            <a:r>
              <a:rPr lang="de-DE" sz="2400" dirty="0"/>
              <a:t>Vorlesewettbewerb Klasse 6 (Schulsieger)</a:t>
            </a:r>
          </a:p>
          <a:p>
            <a:r>
              <a:rPr lang="de-DE" sz="2400" dirty="0"/>
              <a:t>Theateraufführung: Die Weihnachtsgeschichte (19.12.24)</a:t>
            </a:r>
          </a:p>
          <a:p>
            <a:r>
              <a:rPr lang="de-DE" sz="2400" dirty="0"/>
              <a:t>Theater Brandenburg (Klassen1,3,4) „Die kleine Hexe“</a:t>
            </a:r>
          </a:p>
          <a:p>
            <a:r>
              <a:rPr lang="de-DE" sz="2400" dirty="0"/>
              <a:t>Schülerlotsenausbildung</a:t>
            </a:r>
          </a:p>
          <a:p>
            <a:r>
              <a:rPr lang="de-DE" sz="2400" dirty="0"/>
              <a:t>Busschule Klasse 1</a:t>
            </a:r>
          </a:p>
          <a:p>
            <a:r>
              <a:rPr lang="de-DE" sz="2400" dirty="0"/>
              <a:t>Sportfest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2324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34DFBB-D33C-5EA7-717B-870792C86A16}"/>
              </a:ext>
            </a:extLst>
          </p:cNvPr>
          <p:cNvSpPr txBox="1"/>
          <p:nvPr/>
        </p:nvSpPr>
        <p:spPr>
          <a:xfrm>
            <a:off x="-198409" y="362309"/>
            <a:ext cx="8889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u="sng" dirty="0">
                <a:solidFill>
                  <a:srgbClr val="FF0000"/>
                </a:solidFill>
              </a:rPr>
              <a:t>5. Konferenz der Schülersprecher und Schülersprecherinnen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D64E0AE-F649-9C30-0C98-EEEAFB6C1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0621" y="0"/>
            <a:ext cx="3011685" cy="1828959"/>
          </a:xfrm>
          <a:prstGeom prst="rect">
            <a:avLst/>
          </a:prstGeom>
        </p:spPr>
      </p:pic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51AA49C8-6002-2B09-FEF8-552E39E13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24.09.2024</a:t>
            </a:r>
          </a:p>
          <a:p>
            <a:r>
              <a:rPr lang="de-DE" dirty="0"/>
              <a:t>Themen: </a:t>
            </a:r>
          </a:p>
          <a:p>
            <a:r>
              <a:rPr lang="de-DE" dirty="0"/>
              <a:t>Schulhof/ Fußballplatz</a:t>
            </a:r>
          </a:p>
          <a:p>
            <a:r>
              <a:rPr lang="de-DE" dirty="0"/>
              <a:t>Organisation Hort</a:t>
            </a:r>
          </a:p>
          <a:p>
            <a:r>
              <a:rPr lang="de-DE" dirty="0"/>
              <a:t>Spiele und Bücher für </a:t>
            </a:r>
            <a:r>
              <a:rPr lang="de-DE"/>
              <a:t>den Klassenraum</a:t>
            </a:r>
            <a:endParaRPr lang="de-DE" dirty="0"/>
          </a:p>
          <a:p>
            <a:r>
              <a:rPr lang="de-DE" dirty="0"/>
              <a:t>Gremienwahl  </a:t>
            </a:r>
          </a:p>
        </p:txBody>
      </p:sp>
    </p:spTree>
    <p:extLst>
      <p:ext uri="{BB962C8B-B14F-4D97-AF65-F5344CB8AC3E}">
        <p14:creationId xmlns:p14="http://schemas.microsoft.com/office/powerpoint/2010/main" val="435779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EA7223B-5ACF-1B78-A799-8E370EAA6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de-DE" sz="2800" b="1" u="sng" dirty="0">
                <a:solidFill>
                  <a:srgbClr val="FF0000"/>
                </a:solidFill>
              </a:rPr>
              <a:t>6.Haushaltsentwurf zur Vorlage </a:t>
            </a:r>
            <a:br>
              <a:rPr lang="de-DE" sz="2800" b="1" u="sng" dirty="0">
                <a:solidFill>
                  <a:srgbClr val="FF0000"/>
                </a:solidFill>
              </a:rPr>
            </a:br>
            <a:r>
              <a:rPr lang="de-DE" sz="2800" b="1" u="sng" dirty="0">
                <a:solidFill>
                  <a:srgbClr val="FF0000"/>
                </a:solidFill>
              </a:rPr>
              <a:t>beim Amt Beetzsee </a:t>
            </a:r>
            <a:br>
              <a:rPr lang="de-DE" sz="2800" b="1" u="sng" dirty="0">
                <a:solidFill>
                  <a:srgbClr val="FF0000"/>
                </a:solidFill>
              </a:rPr>
            </a:br>
            <a:r>
              <a:rPr lang="de-DE" sz="2800" b="1" u="sng" dirty="0">
                <a:solidFill>
                  <a:srgbClr val="FF0000"/>
                </a:solidFill>
              </a:rPr>
              <a:t>für das Jahr 2025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D5AE8B0-7F98-4E7F-65C4-2E5BEE842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892999"/>
            <a:ext cx="4777381" cy="290225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4411A792-3036-CA55-027A-306160D89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Erweiterung der Digitalisierung/Tablets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Lehr- und Lernmittel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Bestellung von modernen Unterrichtsmaterialien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Kopierer für Neubau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Belag Fußballplatz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Händetrockner </a:t>
            </a:r>
            <a:r>
              <a:rPr lang="de-DE" dirty="0" err="1"/>
              <a:t>SuS</a:t>
            </a:r>
            <a:r>
              <a:rPr lang="de-DE" dirty="0"/>
              <a:t> Toiletten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Spielgerät (Schulhof)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61E67D4-4E2C-4B58-BA49-21E7AEB0770F}"/>
              </a:ext>
            </a:extLst>
          </p:cNvPr>
          <p:cNvSpPr txBox="1"/>
          <p:nvPr/>
        </p:nvSpPr>
        <p:spPr>
          <a:xfrm>
            <a:off x="721105" y="1010990"/>
            <a:ext cx="4890802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  <a:p>
            <a:pPr>
              <a:spcAft>
                <a:spcPts val="600"/>
              </a:spcAft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742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64A019-747D-E5CA-2829-A601ADF6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de-DE" sz="3600" b="1" u="sng" dirty="0">
                <a:solidFill>
                  <a:srgbClr val="FF0000"/>
                </a:solidFill>
              </a:rPr>
              <a:t>7. variable Ferientage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rafik 3" descr="Ein Bild, das Fenster, Gebäude, Eigentum, Fassade enthält.&#10;&#10;Automatisch generierte Beschreibung">
            <a:extLst>
              <a:ext uri="{FF2B5EF4-FFF2-40B4-BE49-F238E27FC236}">
                <a16:creationId xmlns:a16="http://schemas.microsoft.com/office/drawing/2014/main" id="{DB4E64FD-0953-B84C-DDAA-6EF59663A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892999"/>
            <a:ext cx="4777381" cy="290225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CD98D5-F2D8-8A18-8D79-1F72DAB15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 fontScale="92500" lnSpcReduction="20000"/>
          </a:bodyPr>
          <a:lstStyle/>
          <a:p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DE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de-DE" sz="2600" dirty="0">
                <a:latin typeface="Arial" panose="020B0604020202020204" pitchFamily="34" charset="0"/>
                <a:ea typeface="Calibri" panose="020F0502020204030204" pitchFamily="34" charset="0"/>
              </a:rPr>
              <a:t>Vorschlag vom Ministerium</a:t>
            </a:r>
          </a:p>
          <a:p>
            <a:r>
              <a:rPr lang="de-DE" sz="2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04.10.2024 (nach Tag der Deutschen Einheit)</a:t>
            </a:r>
          </a:p>
          <a:p>
            <a:r>
              <a:rPr lang="de-DE" sz="2600" dirty="0">
                <a:latin typeface="Arial" panose="020B0604020202020204" pitchFamily="34" charset="0"/>
                <a:ea typeface="Calibri" panose="020F0502020204030204" pitchFamily="34" charset="0"/>
              </a:rPr>
              <a:t>02.05.2025 (nach dem 1. Maifeiertag)</a:t>
            </a:r>
          </a:p>
          <a:p>
            <a:r>
              <a:rPr lang="de-DE" sz="2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30.</a:t>
            </a:r>
            <a:r>
              <a:rPr lang="de-DE" sz="2600" dirty="0">
                <a:latin typeface="Arial" panose="020B0604020202020204" pitchFamily="34" charset="0"/>
                <a:ea typeface="Calibri" panose="020F0502020204030204" pitchFamily="34" charset="0"/>
              </a:rPr>
              <a:t>05.2025 (nach Himmelfahrt)</a:t>
            </a:r>
            <a:endParaRPr lang="de-DE" sz="2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Beschluss</a:t>
            </a:r>
            <a:endParaRPr lang="de-DE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013916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de-DE" sz="3600" b="1" u="sng" dirty="0">
                <a:solidFill>
                  <a:srgbClr val="FF0000"/>
                </a:solidFill>
              </a:rPr>
              <a:t>8. Schulfahrtenbudget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892999"/>
            <a:ext cx="4777381" cy="290225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400" dirty="0">
                <a:ea typeface="Calibri" panose="020F0502020204030204" pitchFamily="34" charset="0"/>
              </a:rPr>
              <a:t>Für unsere Schule haben wir ein Schulfahrtenbudget von 1300,00 Euro</a:t>
            </a:r>
          </a:p>
          <a:p>
            <a:pPr marL="0" indent="0">
              <a:buNone/>
            </a:pPr>
            <a:r>
              <a:rPr lang="de-DE" sz="2400" dirty="0">
                <a:ea typeface="Calibri" panose="020F0502020204030204" pitchFamily="34" charset="0"/>
              </a:rPr>
              <a:t>für das Schuljahr 2024/2025 zugewiesen bekommen.</a:t>
            </a:r>
          </a:p>
          <a:p>
            <a:pPr marL="0" indent="0">
              <a:buNone/>
            </a:pPr>
            <a:endParaRPr lang="de-DE" sz="24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400" dirty="0">
                <a:ea typeface="Calibri" panose="020F0502020204030204" pitchFamily="34" charset="0"/>
              </a:rPr>
              <a:t>Dieses Budget wird genutzt für mehrtägige Klassenfahrten (Klassen 4 und 6), für die </a:t>
            </a:r>
            <a:r>
              <a:rPr lang="de-DE" sz="2400" dirty="0" err="1">
                <a:ea typeface="Calibri" panose="020F0502020204030204" pitchFamily="34" charset="0"/>
              </a:rPr>
              <a:t>Syltexkursion</a:t>
            </a:r>
            <a:r>
              <a:rPr lang="de-DE" sz="2400" dirty="0">
                <a:ea typeface="Calibri" panose="020F0502020204030204" pitchFamily="34" charset="0"/>
              </a:rPr>
              <a:t> und eintägige Exkursionen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Beschluss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148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de-DE" sz="3600" b="1" u="sng" dirty="0">
                <a:solidFill>
                  <a:srgbClr val="FF0000"/>
                </a:solidFill>
              </a:rPr>
              <a:t>9. Schulbudget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892999"/>
            <a:ext cx="4777381" cy="290225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de-DE" dirty="0"/>
              <a:t>Wird den Schulen nach Sozialindex zur Verfügung gestellt</a:t>
            </a:r>
          </a:p>
          <a:p>
            <a:r>
              <a:rPr lang="de-DE" dirty="0"/>
              <a:t>SJ 2024/25 4000 Euro</a:t>
            </a:r>
          </a:p>
          <a:p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Verwendung: z.B. Theateraufführungen, Orchester, Projekte während der Unterrichtszeit, Musikprojekte, Waldpädagogik….</a:t>
            </a:r>
          </a:p>
          <a:p>
            <a:endParaRPr lang="de-DE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de-DE" sz="1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Beschluss</a:t>
            </a:r>
            <a:endParaRPr lang="de-DE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843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FA74E1-6BF8-9139-4B72-FA2861FE5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0D9A78-04B4-9C14-AA10-F3909A9D1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D8F41910-B6E0-90BF-7090-500C9918D3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04B422-2ECE-A552-1CEC-225AB61D1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de-DE" sz="3600" b="1" u="sng" dirty="0">
                <a:solidFill>
                  <a:srgbClr val="FF0000"/>
                </a:solidFill>
              </a:rPr>
              <a:t>10. Gewaltprävention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0D72563-7CB2-C5C9-0FF0-8C5301E38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5832194-5899-0AA8-FD62-8D5961AC9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892999"/>
            <a:ext cx="4777381" cy="290225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FBEB3A-D86B-9331-4069-4EB1442E0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Umgang mit Gewaltvorfällen</a:t>
            </a:r>
          </a:p>
          <a:p>
            <a:pPr marL="0" indent="0">
              <a:buNone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Verfahrensweise</a:t>
            </a:r>
            <a:endParaRPr lang="de-DE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b="1" dirty="0"/>
              <a:t>Rundschreiben: </a:t>
            </a:r>
          </a:p>
          <a:p>
            <a:pPr marL="0" indent="0">
              <a:buNone/>
            </a:pPr>
            <a:r>
              <a:rPr lang="de-DE" sz="1800" b="1" dirty="0"/>
              <a:t>Hinsehen - Handeln - Helfen</a:t>
            </a:r>
            <a:br>
              <a:rPr lang="de-DE" sz="1800" b="1" dirty="0"/>
            </a:br>
            <a:r>
              <a:rPr lang="de-DE" sz="1800" b="1" dirty="0"/>
              <a:t>Angstfrei leben und lernen in der Schule (Leitfaden für die Schule)</a:t>
            </a:r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0548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FA74E1-6BF8-9139-4B72-FA2861FE5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0D9A78-04B4-9C14-AA10-F3909A9D1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D8F41910-B6E0-90BF-7090-500C9918D3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04B422-2ECE-A552-1CEC-225AB61D1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de-DE" sz="3600" b="1" u="sng" dirty="0">
                <a:solidFill>
                  <a:srgbClr val="FF0000"/>
                </a:solidFill>
              </a:rPr>
              <a:t>11. sonstiges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0D72563-7CB2-C5C9-0FF0-8C5301E38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5832194-5899-0AA8-FD62-8D5961AC9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892999"/>
            <a:ext cx="4777381" cy="290225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FBEB3A-D86B-9331-4069-4EB1442E0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de-DE" dirty="0"/>
              <a:t>Reinigung</a:t>
            </a:r>
          </a:p>
        </p:txBody>
      </p:sp>
    </p:spTree>
    <p:extLst>
      <p:ext uri="{BB962C8B-B14F-4D97-AF65-F5344CB8AC3E}">
        <p14:creationId xmlns:p14="http://schemas.microsoft.com/office/powerpoint/2010/main" val="104470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9180DE06-7362-4888-AADA-7AADD57AC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F4A630-B9F9-260C-AE4A-B79AFB23F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1384" y="679730"/>
            <a:ext cx="4171994" cy="39327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Vielen Dank für Ihre Aufmerksamkeit!</a:t>
            </a:r>
          </a:p>
        </p:txBody>
      </p:sp>
      <p:grpSp>
        <p:nvGrpSpPr>
          <p:cNvPr id="21" name="Group 10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2218698" y="2733627"/>
            <a:ext cx="1340409" cy="5777807"/>
            <a:chOff x="329184" y="2"/>
            <a:chExt cx="524256" cy="5777807"/>
          </a:xfrm>
        </p:grpSpPr>
        <p:cxnSp>
          <p:nvCxnSpPr>
            <p:cNvPr id="22" name="Straight Connector 11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12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2"/>
              <a:ext cx="524256" cy="56667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372533"/>
            <a:ext cx="6116779" cy="6068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12F7E86-3377-51C8-D94D-5E8B0FA59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597" y="1725318"/>
            <a:ext cx="5608830" cy="340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7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2B273E-49B5-973A-C746-5260AD9A3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de-DE"/>
              <a:t>Tagesordnung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CA236AB-FE79-3F8B-C5DF-CF3DA7215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892999"/>
            <a:ext cx="4777381" cy="290225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F65C4B5-E2B1-713C-D3BD-831F7C801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1800" dirty="0"/>
              <a:t>Begrüßung/ Feststellung Beschlussfähigkeit</a:t>
            </a:r>
          </a:p>
          <a:p>
            <a:pPr marL="0" indent="0">
              <a:buNone/>
            </a:pPr>
            <a:r>
              <a:rPr lang="de-DE" sz="1800" dirty="0"/>
              <a:t>1. Schulstart </a:t>
            </a:r>
          </a:p>
          <a:p>
            <a:pPr marL="0" indent="0">
              <a:buNone/>
            </a:pPr>
            <a:r>
              <a:rPr lang="de-DE" sz="1800" dirty="0"/>
              <a:t>2. Organigramm des Schuljahres 24/25 </a:t>
            </a:r>
          </a:p>
          <a:p>
            <a:pPr marL="0" indent="0">
              <a:buNone/>
            </a:pPr>
            <a:r>
              <a:rPr lang="de-DE" sz="1800" dirty="0"/>
              <a:t>3. Ganztag 2024/25 (Böhl)</a:t>
            </a:r>
          </a:p>
          <a:p>
            <a:pPr marL="0" indent="0">
              <a:buNone/>
            </a:pPr>
            <a:r>
              <a:rPr lang="de-DE" sz="1800" dirty="0"/>
              <a:t>4. Schuljahresarbeitsplan</a:t>
            </a:r>
          </a:p>
          <a:p>
            <a:pPr marL="0" indent="0">
              <a:buNone/>
            </a:pPr>
            <a:r>
              <a:rPr lang="de-DE" sz="1800" dirty="0"/>
              <a:t>5. Konferenz der Schülersprecher </a:t>
            </a:r>
          </a:p>
          <a:p>
            <a:pPr marL="0" indent="0">
              <a:buNone/>
            </a:pPr>
            <a:r>
              <a:rPr lang="de-DE" sz="1800" dirty="0"/>
              <a:t>6. Zuarbeit Haushalt 2025</a:t>
            </a:r>
          </a:p>
          <a:p>
            <a:pPr marL="0" indent="0">
              <a:buNone/>
            </a:pPr>
            <a:r>
              <a:rPr lang="de-DE" sz="1800" dirty="0"/>
              <a:t>7. variable Ferientage (Beschluss)</a:t>
            </a:r>
          </a:p>
          <a:p>
            <a:pPr marL="0" indent="0">
              <a:buNone/>
            </a:pPr>
            <a:r>
              <a:rPr lang="de-DE" sz="1800" dirty="0"/>
              <a:t>8. Schulfahrtenbudget</a:t>
            </a:r>
          </a:p>
          <a:p>
            <a:pPr marL="0" indent="0">
              <a:buNone/>
            </a:pPr>
            <a:r>
              <a:rPr lang="de-DE" sz="1800" dirty="0"/>
              <a:t>9. Schulbudget</a:t>
            </a:r>
          </a:p>
          <a:p>
            <a:pPr marL="0" indent="0">
              <a:buNone/>
            </a:pPr>
            <a:r>
              <a:rPr lang="de-DE" sz="1800" dirty="0"/>
              <a:t>10.Gewaltprävention - Verfahrensweise </a:t>
            </a:r>
          </a:p>
          <a:p>
            <a:pPr marL="0" indent="0">
              <a:buNone/>
            </a:pPr>
            <a:r>
              <a:rPr lang="de-DE" sz="1800" dirty="0"/>
              <a:t>11. sonstiges</a:t>
            </a:r>
          </a:p>
          <a:p>
            <a:pPr marL="0" indent="0">
              <a:buNone/>
            </a:pPr>
            <a:r>
              <a:rPr lang="de-DE" sz="1800" dirty="0"/>
              <a:t> 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14857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3E60C6D-4E85-4E14-BCDF-BF15C241F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58CA96D-3CF4-511F-4EA5-5C4BC776F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1294" y="486184"/>
            <a:ext cx="5397237" cy="1325563"/>
          </a:xfrm>
        </p:spPr>
        <p:txBody>
          <a:bodyPr>
            <a:normAutofit/>
          </a:bodyPr>
          <a:lstStyle/>
          <a:p>
            <a:br>
              <a:rPr lang="de-DE" sz="2800" dirty="0"/>
            </a:br>
            <a:r>
              <a:rPr lang="de-DE" sz="2800" b="1" u="sng" dirty="0">
                <a:solidFill>
                  <a:srgbClr val="FF0000"/>
                </a:solidFill>
              </a:rPr>
              <a:t>1. Schulstart</a:t>
            </a:r>
            <a:br>
              <a:rPr lang="de-DE" sz="2800" dirty="0"/>
            </a:br>
            <a:endParaRPr lang="de-DE" sz="2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53" y="598677"/>
            <a:ext cx="4499249" cy="2733294"/>
          </a:xfrm>
          <a:custGeom>
            <a:avLst/>
            <a:gdLst/>
            <a:ahLst/>
            <a:cxnLst/>
            <a:rect l="l" t="t" r="r" b="b"/>
            <a:pathLst>
              <a:path w="4555700" h="2733294">
                <a:moveTo>
                  <a:pt x="82217" y="0"/>
                </a:moveTo>
                <a:lnTo>
                  <a:pt x="4473483" y="0"/>
                </a:lnTo>
                <a:cubicBezTo>
                  <a:pt x="4518890" y="0"/>
                  <a:pt x="4555700" y="36810"/>
                  <a:pt x="4555700" y="82217"/>
                </a:cubicBezTo>
                <a:lnTo>
                  <a:pt x="4555700" y="2651077"/>
                </a:lnTo>
                <a:cubicBezTo>
                  <a:pt x="4555700" y="2696484"/>
                  <a:pt x="4518890" y="2733294"/>
                  <a:pt x="4473483" y="2733294"/>
                </a:cubicBezTo>
                <a:lnTo>
                  <a:pt x="82217" y="2733294"/>
                </a:lnTo>
                <a:cubicBezTo>
                  <a:pt x="36810" y="2733294"/>
                  <a:pt x="0" y="2696484"/>
                  <a:pt x="0" y="2651077"/>
                </a:cubicBezTo>
                <a:lnTo>
                  <a:pt x="0" y="82217"/>
                </a:lnTo>
                <a:cubicBezTo>
                  <a:pt x="0" y="36810"/>
                  <a:pt x="36810" y="0"/>
                  <a:pt x="82217" y="0"/>
                </a:cubicBezTo>
                <a:close/>
              </a:path>
            </a:pathLst>
          </a:cu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D42D292-4C48-479B-9E59-E29CD9871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51294" y="1946684"/>
            <a:ext cx="5397237" cy="4351338"/>
          </a:xfrm>
        </p:spPr>
        <p:txBody>
          <a:bodyPr>
            <a:normAutofit fontScale="92500" lnSpcReduction="10000"/>
          </a:bodyPr>
          <a:lstStyle/>
          <a:p>
            <a:r>
              <a:rPr lang="de-DE" sz="2200" dirty="0"/>
              <a:t>Ilea Deutsch/Mathe </a:t>
            </a:r>
          </a:p>
          <a:p>
            <a:r>
              <a:rPr lang="de-DE" sz="2200" dirty="0"/>
              <a:t>Individuelle Lernpläne werden erstellt</a:t>
            </a:r>
          </a:p>
          <a:p>
            <a:r>
              <a:rPr lang="de-DE" sz="2200" dirty="0"/>
              <a:t>gestartet mit Klassenleitertage</a:t>
            </a:r>
          </a:p>
          <a:p>
            <a:r>
              <a:rPr lang="de-DE" sz="2200" dirty="0"/>
              <a:t>Alarmübung</a:t>
            </a:r>
          </a:p>
          <a:p>
            <a:r>
              <a:rPr lang="de-DE" sz="2200" dirty="0"/>
              <a:t>Miniprojekte zu Goethe 275 Jahre</a:t>
            </a:r>
          </a:p>
          <a:p>
            <a:r>
              <a:rPr lang="de-DE" sz="2200" dirty="0"/>
              <a:t>Crosslauf</a:t>
            </a:r>
          </a:p>
          <a:p>
            <a:r>
              <a:rPr lang="de-DE" sz="2200" dirty="0"/>
              <a:t>Projekt Klasse 3b Sozialkompetenz</a:t>
            </a:r>
          </a:p>
          <a:p>
            <a:r>
              <a:rPr lang="de-DE" sz="2200" dirty="0"/>
              <a:t>Anträge für Nachteilsausgleiche/Klassenkonferenzen</a:t>
            </a:r>
          </a:p>
          <a:p>
            <a:r>
              <a:rPr lang="de-DE" sz="2200" dirty="0"/>
              <a:t>Elternversammlungen</a:t>
            </a:r>
          </a:p>
          <a:p>
            <a:r>
              <a:rPr lang="de-DE" sz="2200" dirty="0"/>
              <a:t>Konferenz der Schülersprecherinnen und Schülersprecher</a:t>
            </a:r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  <a:p>
            <a:pPr marL="0" indent="0">
              <a:buNone/>
            </a:pPr>
            <a:endParaRPr lang="de-DE" sz="2200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533DF362-939D-4EEE-8DC4-6B54607E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95198">
            <a:off x="1539683" y="162676"/>
            <a:ext cx="4083433" cy="4083433"/>
          </a:xfrm>
          <a:prstGeom prst="arc">
            <a:avLst>
              <a:gd name="adj1" fmla="val 17445962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1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9E6AA65-1ECD-40B7-A546-A9988AAF6AE9}"/>
              </a:ext>
            </a:extLst>
          </p:cNvPr>
          <p:cNvSpPr txBox="1"/>
          <p:nvPr/>
        </p:nvSpPr>
        <p:spPr>
          <a:xfrm>
            <a:off x="192947" y="293615"/>
            <a:ext cx="6491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solidFill>
                  <a:srgbClr val="FF0000"/>
                </a:solidFill>
              </a:rPr>
              <a:t>2. Organigramm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24084FE-103A-1B76-02AB-AE5BF8CA7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1123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ABC2864-58F6-78AD-C940-76C842FB9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4583" y="438070"/>
            <a:ext cx="3011685" cy="1828959"/>
          </a:xfrm>
          <a:prstGeom prst="rect">
            <a:avLst/>
          </a:prstGeom>
        </p:spPr>
      </p:pic>
      <p:pic>
        <p:nvPicPr>
          <p:cNvPr id="13" name="Grafik 12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303DF0FC-B3CF-8F5E-80A2-BFFAFD7E0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164" y="73820"/>
            <a:ext cx="5987954" cy="678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2165C6BD-A33F-FFED-4CC9-4A3FA35E9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998374"/>
              </p:ext>
            </p:extLst>
          </p:nvPr>
        </p:nvGraphicFramePr>
        <p:xfrm>
          <a:off x="102456" y="1528825"/>
          <a:ext cx="11822364" cy="4397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788">
                  <a:extLst>
                    <a:ext uri="{9D8B030D-6E8A-4147-A177-3AD203B41FA5}">
                      <a16:colId xmlns:a16="http://schemas.microsoft.com/office/drawing/2014/main" val="1694065987"/>
                    </a:ext>
                  </a:extLst>
                </a:gridCol>
                <a:gridCol w="3940788">
                  <a:extLst>
                    <a:ext uri="{9D8B030D-6E8A-4147-A177-3AD203B41FA5}">
                      <a16:colId xmlns:a16="http://schemas.microsoft.com/office/drawing/2014/main" val="2860599908"/>
                    </a:ext>
                  </a:extLst>
                </a:gridCol>
                <a:gridCol w="3940788">
                  <a:extLst>
                    <a:ext uri="{9D8B030D-6E8A-4147-A177-3AD203B41FA5}">
                      <a16:colId xmlns:a16="http://schemas.microsoft.com/office/drawing/2014/main" val="4219821711"/>
                    </a:ext>
                  </a:extLst>
                </a:gridCol>
              </a:tblGrid>
              <a:tr h="575259">
                <a:tc>
                  <a:txBody>
                    <a:bodyPr/>
                    <a:lstStyle/>
                    <a:p>
                      <a:r>
                        <a:rPr lang="de-DE" sz="2000" dirty="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Mittwoch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Donnerstag (14-tägig)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433373"/>
                  </a:ext>
                </a:extLst>
              </a:tr>
              <a:tr h="764453">
                <a:tc>
                  <a:txBody>
                    <a:bodyPr/>
                    <a:lstStyle/>
                    <a:p>
                      <a:r>
                        <a:rPr lang="de-DE" sz="2000" dirty="0"/>
                        <a:t>Zirkus-AG; </a:t>
                      </a:r>
                    </a:p>
                    <a:p>
                      <a:r>
                        <a:rPr lang="de-DE" sz="2000" dirty="0"/>
                        <a:t>Frau Weihrauch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AG Schach; </a:t>
                      </a:r>
                    </a:p>
                    <a:p>
                      <a:r>
                        <a:rPr lang="de-DE" sz="2000" dirty="0"/>
                        <a:t>Herr Kienzler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Billard-AG; </a:t>
                      </a:r>
                    </a:p>
                    <a:p>
                      <a:r>
                        <a:rPr lang="de-DE" sz="2000" dirty="0"/>
                        <a:t>Herr Böhl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46553"/>
                  </a:ext>
                </a:extLst>
              </a:tr>
              <a:tr h="764453">
                <a:tc>
                  <a:txBody>
                    <a:bodyPr/>
                    <a:lstStyle/>
                    <a:p>
                      <a:r>
                        <a:rPr lang="de-DE" sz="2000" dirty="0"/>
                        <a:t>Foto-AG; </a:t>
                      </a:r>
                    </a:p>
                    <a:p>
                      <a:r>
                        <a:rPr lang="de-DE" sz="2000" dirty="0"/>
                        <a:t>Frau Eckert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AG Kochen; </a:t>
                      </a:r>
                    </a:p>
                    <a:p>
                      <a:r>
                        <a:rPr lang="de-DE" sz="2000" dirty="0"/>
                        <a:t>Frau </a:t>
                      </a:r>
                      <a:r>
                        <a:rPr lang="de-DE" sz="2000" dirty="0" err="1"/>
                        <a:t>Erlecke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AG Schulgarten; </a:t>
                      </a:r>
                    </a:p>
                    <a:p>
                      <a:r>
                        <a:rPr lang="de-DE" sz="2000" dirty="0"/>
                        <a:t>Frau Vogeler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265900"/>
                  </a:ext>
                </a:extLst>
              </a:tr>
              <a:tr h="764453">
                <a:tc>
                  <a:txBody>
                    <a:bodyPr/>
                    <a:lstStyle/>
                    <a:p>
                      <a:r>
                        <a:rPr lang="de-DE" sz="2000" dirty="0"/>
                        <a:t>Hausaufgaben/Lernzeit; </a:t>
                      </a:r>
                    </a:p>
                    <a:p>
                      <a:r>
                        <a:rPr lang="de-DE" sz="2000" dirty="0"/>
                        <a:t>Frau </a:t>
                      </a:r>
                      <a:r>
                        <a:rPr lang="de-DE" sz="2000" dirty="0" err="1"/>
                        <a:t>Kuzdrowska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AG Töpfern; </a:t>
                      </a:r>
                    </a:p>
                    <a:p>
                      <a:r>
                        <a:rPr lang="de-DE" sz="2000" dirty="0"/>
                        <a:t>Frau Butt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AG Nähmaschine/ Handarbeit; </a:t>
                      </a:r>
                    </a:p>
                    <a:p>
                      <a:r>
                        <a:rPr lang="de-DE" sz="2000" dirty="0"/>
                        <a:t>Frau Herms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384763"/>
                  </a:ext>
                </a:extLst>
              </a:tr>
              <a:tr h="764453">
                <a:tc>
                  <a:txBody>
                    <a:bodyPr/>
                    <a:lstStyle/>
                    <a:p>
                      <a:r>
                        <a:rPr lang="de-DE" sz="2000" dirty="0"/>
                        <a:t>AG Gitarre;</a:t>
                      </a:r>
                    </a:p>
                    <a:p>
                      <a:r>
                        <a:rPr lang="de-DE" sz="2000" dirty="0"/>
                        <a:t>Herr Fischer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Kreativ-AG; </a:t>
                      </a:r>
                    </a:p>
                    <a:p>
                      <a:r>
                        <a:rPr lang="de-DE" sz="2000" dirty="0"/>
                        <a:t>Frau Herzog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901231"/>
                  </a:ext>
                </a:extLst>
              </a:tr>
              <a:tr h="764453">
                <a:tc>
                  <a:txBody>
                    <a:bodyPr/>
                    <a:lstStyle/>
                    <a:p>
                      <a:r>
                        <a:rPr lang="de-DE" sz="2000" dirty="0"/>
                        <a:t>AG </a:t>
                      </a:r>
                      <a:r>
                        <a:rPr lang="de-DE" sz="2000" dirty="0" err="1"/>
                        <a:t>Pritzerbe</a:t>
                      </a:r>
                      <a:r>
                        <a:rPr lang="de-DE" sz="2000" dirty="0"/>
                        <a:t>;</a:t>
                      </a:r>
                    </a:p>
                    <a:p>
                      <a:r>
                        <a:rPr lang="de-DE" sz="2000" dirty="0"/>
                        <a:t>Herr Meyer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AG Wissen; </a:t>
                      </a:r>
                    </a:p>
                    <a:p>
                      <a:r>
                        <a:rPr lang="de-DE" sz="2000" dirty="0"/>
                        <a:t>Herr Böhl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rgbClr val="FF0000"/>
                          </a:solidFill>
                        </a:rPr>
                        <a:t>Beschluss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675258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1D34DFBB-D33C-5EA7-717B-870792C86A16}"/>
              </a:ext>
            </a:extLst>
          </p:cNvPr>
          <p:cNvSpPr txBox="1"/>
          <p:nvPr/>
        </p:nvSpPr>
        <p:spPr>
          <a:xfrm>
            <a:off x="-448235" y="142492"/>
            <a:ext cx="7122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u="sng" dirty="0">
                <a:solidFill>
                  <a:srgbClr val="FF0000"/>
                </a:solidFill>
              </a:rPr>
              <a:t>3. Ganztagsangebote Schuljahr 2024/25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D64E0AE-F649-9C30-0C98-EEEAFB6C1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0621" y="0"/>
            <a:ext cx="3011685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7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34DFBB-D33C-5EA7-717B-870792C86A16}"/>
              </a:ext>
            </a:extLst>
          </p:cNvPr>
          <p:cNvSpPr txBox="1"/>
          <p:nvPr/>
        </p:nvSpPr>
        <p:spPr>
          <a:xfrm>
            <a:off x="489693" y="258792"/>
            <a:ext cx="5350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u="sng" dirty="0">
                <a:solidFill>
                  <a:srgbClr val="FF0000"/>
                </a:solidFill>
              </a:rPr>
              <a:t>4. Schuljahresarbeitsplan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D64E0AE-F649-9C30-0C98-EEEAFB6C1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0621" y="0"/>
            <a:ext cx="3011685" cy="1828959"/>
          </a:xfrm>
          <a:prstGeom prst="rect">
            <a:avLst/>
          </a:prstGeom>
        </p:spPr>
      </p:pic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54BA3DB5-6EC7-9B71-4584-6C252A89F4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633901"/>
              </p:ext>
            </p:extLst>
          </p:nvPr>
        </p:nvGraphicFramePr>
        <p:xfrm>
          <a:off x="489693" y="1441343"/>
          <a:ext cx="11335515" cy="5289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6790">
                  <a:extLst>
                    <a:ext uri="{9D8B030D-6E8A-4147-A177-3AD203B41FA5}">
                      <a16:colId xmlns:a16="http://schemas.microsoft.com/office/drawing/2014/main" val="149304850"/>
                    </a:ext>
                  </a:extLst>
                </a:gridCol>
                <a:gridCol w="1015191">
                  <a:extLst>
                    <a:ext uri="{9D8B030D-6E8A-4147-A177-3AD203B41FA5}">
                      <a16:colId xmlns:a16="http://schemas.microsoft.com/office/drawing/2014/main" val="3892790856"/>
                    </a:ext>
                  </a:extLst>
                </a:gridCol>
                <a:gridCol w="846790">
                  <a:extLst>
                    <a:ext uri="{9D8B030D-6E8A-4147-A177-3AD203B41FA5}">
                      <a16:colId xmlns:a16="http://schemas.microsoft.com/office/drawing/2014/main" val="899324243"/>
                    </a:ext>
                  </a:extLst>
                </a:gridCol>
                <a:gridCol w="2024413">
                  <a:extLst>
                    <a:ext uri="{9D8B030D-6E8A-4147-A177-3AD203B41FA5}">
                      <a16:colId xmlns:a16="http://schemas.microsoft.com/office/drawing/2014/main" val="1058722961"/>
                    </a:ext>
                  </a:extLst>
                </a:gridCol>
                <a:gridCol w="6602331">
                  <a:extLst>
                    <a:ext uri="{9D8B030D-6E8A-4147-A177-3AD203B41FA5}">
                      <a16:colId xmlns:a16="http://schemas.microsoft.com/office/drawing/2014/main" val="2843756053"/>
                    </a:ext>
                  </a:extLst>
                </a:gridCol>
              </a:tblGrid>
              <a:tr h="3501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36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02.09.-06.09.24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Wahl der Schülersprecher Kl. 4-6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892047"/>
                  </a:ext>
                </a:extLst>
              </a:tr>
              <a:tr h="3501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37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09.09.-13.09.24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13.30 Lehrerkonferenz 2    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494037"/>
                  </a:ext>
                </a:extLst>
              </a:tr>
              <a:tr h="9376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38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3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16.09.-20.09.24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SCHNUPPERWOCHE GT /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– Do Elternversammlungen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5445479"/>
                  </a:ext>
                </a:extLst>
              </a:tr>
              <a:tr h="1300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39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      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23.09.-27.09.24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SCHNUPPERWOCHE GT / Do 18.30 Uhr Eltern- und Uhr Eltern- und Schulkonferenz / Di Konf. der Schülerspr.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Fr. Abgabe der GT-Verträge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57251"/>
                  </a:ext>
                </a:extLst>
              </a:tr>
              <a:tr h="7135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40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30.09.-04.10.24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ab 11.30 Uhr  Fobi 1. Hilfe </a:t>
                      </a:r>
                      <a:br>
                        <a:rPr lang="de-DE" sz="2000">
                          <a:effectLst/>
                        </a:rPr>
                      </a:br>
                      <a:r>
                        <a:rPr lang="de-DE" sz="2000">
                          <a:effectLst/>
                        </a:rPr>
                        <a:t>Do Tag der Einheit / Fr variabler Ferientag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045361"/>
                  </a:ext>
                </a:extLst>
              </a:tr>
              <a:tr h="3501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41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6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      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07.10.-11.10.24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13.30 Dienstberatung (GT, Lernstand) Fr. Busschule 1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7466218"/>
                  </a:ext>
                </a:extLst>
              </a:tr>
              <a:tr h="3501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42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7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14.10.-18.10.23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FK Ma (Auswertung Ilea…)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270907"/>
                  </a:ext>
                </a:extLst>
              </a:tr>
              <a:tr h="9376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</a:rPr>
                        <a:t>Herbstferien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</a:rPr>
                        <a:t>21.10. - 02.11.2024</a:t>
                      </a:r>
                      <a:endParaRPr lang="de-DE" sz="2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79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22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14EF3A31-4C9C-B399-85D1-2133996C3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455025"/>
              </p:ext>
            </p:extLst>
          </p:nvPr>
        </p:nvGraphicFramePr>
        <p:xfrm>
          <a:off x="646771" y="691376"/>
          <a:ext cx="11128918" cy="5620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1357">
                  <a:extLst>
                    <a:ext uri="{9D8B030D-6E8A-4147-A177-3AD203B41FA5}">
                      <a16:colId xmlns:a16="http://schemas.microsoft.com/office/drawing/2014/main" val="65311834"/>
                    </a:ext>
                  </a:extLst>
                </a:gridCol>
                <a:gridCol w="996689">
                  <a:extLst>
                    <a:ext uri="{9D8B030D-6E8A-4147-A177-3AD203B41FA5}">
                      <a16:colId xmlns:a16="http://schemas.microsoft.com/office/drawing/2014/main" val="2848964123"/>
                    </a:ext>
                  </a:extLst>
                </a:gridCol>
                <a:gridCol w="831357">
                  <a:extLst>
                    <a:ext uri="{9D8B030D-6E8A-4147-A177-3AD203B41FA5}">
                      <a16:colId xmlns:a16="http://schemas.microsoft.com/office/drawing/2014/main" val="1909800754"/>
                    </a:ext>
                  </a:extLst>
                </a:gridCol>
                <a:gridCol w="1987517">
                  <a:extLst>
                    <a:ext uri="{9D8B030D-6E8A-4147-A177-3AD203B41FA5}">
                      <a16:colId xmlns:a16="http://schemas.microsoft.com/office/drawing/2014/main" val="4109120180"/>
                    </a:ext>
                  </a:extLst>
                </a:gridCol>
                <a:gridCol w="6481998">
                  <a:extLst>
                    <a:ext uri="{9D8B030D-6E8A-4147-A177-3AD203B41FA5}">
                      <a16:colId xmlns:a16="http://schemas.microsoft.com/office/drawing/2014/main" val="3832887631"/>
                    </a:ext>
                  </a:extLst>
                </a:gridCol>
              </a:tblGrid>
              <a:tr h="557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8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04.11.-08.11.24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FK De (Auswertung Ilea, Plang. Vorlesetag…)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391934"/>
                  </a:ext>
                </a:extLst>
              </a:tr>
              <a:tr h="11367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46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9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11.11.-15.11.24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13.30 Uhr Dienstberatung (Vorlesetag, Vorb. Elternsprechtage), Fr Vorlesetag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2717042"/>
                  </a:ext>
                </a:extLst>
              </a:tr>
              <a:tr h="557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47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10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     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18.11.-22.11.24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Mi Notenübersicht ausdrucken/ Do Ausgabe an Eltern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7836231"/>
                  </a:ext>
                </a:extLst>
              </a:tr>
              <a:tr h="557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48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11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25.11.-29.11.24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Di/Mi/Do Elternsprechtage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292920"/>
                  </a:ext>
                </a:extLst>
              </a:tr>
              <a:tr h="557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49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12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     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02.12.-06.12.24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13.30 Dienstberatung (ASV Kl. 6, Vorlesewettbewerb)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708890"/>
                  </a:ext>
                </a:extLst>
              </a:tr>
              <a:tr h="557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50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13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09.12.-13.12.24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5497243"/>
                  </a:ext>
                </a:extLst>
              </a:tr>
              <a:tr h="557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51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16.12.-20.12.24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Fr Noten und Sozialkompetenzen Kl. 6 in weBBschule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9058948"/>
                  </a:ext>
                </a:extLst>
              </a:tr>
              <a:tr h="11367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Weihnachtsferien</a:t>
                      </a:r>
                      <a:br>
                        <a:rPr lang="de-DE" sz="2000">
                          <a:effectLst/>
                        </a:rPr>
                      </a:br>
                      <a:r>
                        <a:rPr lang="de-DE" sz="2000">
                          <a:effectLst/>
                        </a:rPr>
                        <a:t>23.12.2024 bis 01.01.25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0925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30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B09B02-1EFD-DD77-8E0A-64BF8D421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09049DC-8AD2-01B5-BA5B-07E275175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708702"/>
              </p:ext>
            </p:extLst>
          </p:nvPr>
        </p:nvGraphicFramePr>
        <p:xfrm>
          <a:off x="468351" y="365124"/>
          <a:ext cx="11173523" cy="632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4689">
                  <a:extLst>
                    <a:ext uri="{9D8B030D-6E8A-4147-A177-3AD203B41FA5}">
                      <a16:colId xmlns:a16="http://schemas.microsoft.com/office/drawing/2014/main" val="1478231596"/>
                    </a:ext>
                  </a:extLst>
                </a:gridCol>
                <a:gridCol w="1000683">
                  <a:extLst>
                    <a:ext uri="{9D8B030D-6E8A-4147-A177-3AD203B41FA5}">
                      <a16:colId xmlns:a16="http://schemas.microsoft.com/office/drawing/2014/main" val="2690205050"/>
                    </a:ext>
                  </a:extLst>
                </a:gridCol>
                <a:gridCol w="834689">
                  <a:extLst>
                    <a:ext uri="{9D8B030D-6E8A-4147-A177-3AD203B41FA5}">
                      <a16:colId xmlns:a16="http://schemas.microsoft.com/office/drawing/2014/main" val="376155232"/>
                    </a:ext>
                  </a:extLst>
                </a:gridCol>
                <a:gridCol w="1995483">
                  <a:extLst>
                    <a:ext uri="{9D8B030D-6E8A-4147-A177-3AD203B41FA5}">
                      <a16:colId xmlns:a16="http://schemas.microsoft.com/office/drawing/2014/main" val="3595227625"/>
                    </a:ext>
                  </a:extLst>
                </a:gridCol>
                <a:gridCol w="6507979">
                  <a:extLst>
                    <a:ext uri="{9D8B030D-6E8A-4147-A177-3AD203B41FA5}">
                      <a16:colId xmlns:a16="http://schemas.microsoft.com/office/drawing/2014/main" val="3002572383"/>
                    </a:ext>
                  </a:extLst>
                </a:gridCol>
              </a:tblGrid>
              <a:tr h="523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01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02.01.-04.01.25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6747677"/>
                  </a:ext>
                </a:extLst>
              </a:tr>
              <a:tr h="523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02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16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      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06.01.-10.01.25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Lehrerkonferenz 3 (Ü1/Ü7-Gutachten)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4633153"/>
                  </a:ext>
                </a:extLst>
              </a:tr>
              <a:tr h="523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03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17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13.01.-17.01.25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Ü7-Gespräche /Schulanmeldungen Fr. Notenschluss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5326464"/>
                  </a:ext>
                </a:extLst>
              </a:tr>
              <a:tr h="10675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04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18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    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20.01.-24.01.25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Lern- und Entwicklungsgespräche Kl.1/2, </a:t>
                      </a:r>
                      <a:br>
                        <a:rPr lang="de-DE" sz="2000">
                          <a:effectLst/>
                        </a:rPr>
                      </a:br>
                      <a:r>
                        <a:rPr lang="de-DE" sz="2000">
                          <a:effectLst/>
                        </a:rPr>
                        <a:t>Mi Zeugnisabgabe Sekretariat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89838"/>
                  </a:ext>
                </a:extLst>
              </a:tr>
              <a:tr h="523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19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27.01.-31.01.25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Fr. 3. Std. Zeugnisausgabe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240467"/>
                  </a:ext>
                </a:extLst>
              </a:tr>
              <a:tr h="10675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Winterferien</a:t>
                      </a:r>
                      <a:br>
                        <a:rPr lang="de-DE" sz="2000">
                          <a:effectLst/>
                        </a:rPr>
                      </a:br>
                      <a:r>
                        <a:rPr lang="de-DE" sz="2000">
                          <a:effectLst/>
                        </a:rPr>
                        <a:t>03.02.25 bis 07.02.2025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17748"/>
                  </a:ext>
                </a:extLst>
              </a:tr>
              <a:tr h="523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07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20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    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10.02.-14.02.25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032946"/>
                  </a:ext>
                </a:extLst>
              </a:tr>
              <a:tr h="523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08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21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   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17.02.-21.02.25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Mo 13.30 Dienstberatung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141208"/>
                  </a:ext>
                </a:extLst>
              </a:tr>
              <a:tr h="523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09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22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    B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24.02.-28.02.25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089631"/>
                  </a:ext>
                </a:extLst>
              </a:tr>
              <a:tr h="523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10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23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A   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03.03.-07.03.25</a:t>
                      </a:r>
                      <a:endParaRPr lang="de-DE" sz="2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561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66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B09B02-1EFD-DD77-8E0A-64BF8D421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85ED571-EEDB-087C-C4E4-53257EFFD4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250013"/>
              </p:ext>
            </p:extLst>
          </p:nvPr>
        </p:nvGraphicFramePr>
        <p:xfrm>
          <a:off x="123986" y="0"/>
          <a:ext cx="12068013" cy="7217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1509">
                  <a:extLst>
                    <a:ext uri="{9D8B030D-6E8A-4147-A177-3AD203B41FA5}">
                      <a16:colId xmlns:a16="http://schemas.microsoft.com/office/drawing/2014/main" val="1369134202"/>
                    </a:ext>
                  </a:extLst>
                </a:gridCol>
                <a:gridCol w="1080793">
                  <a:extLst>
                    <a:ext uri="{9D8B030D-6E8A-4147-A177-3AD203B41FA5}">
                      <a16:colId xmlns:a16="http://schemas.microsoft.com/office/drawing/2014/main" val="368876995"/>
                    </a:ext>
                  </a:extLst>
                </a:gridCol>
                <a:gridCol w="901509">
                  <a:extLst>
                    <a:ext uri="{9D8B030D-6E8A-4147-A177-3AD203B41FA5}">
                      <a16:colId xmlns:a16="http://schemas.microsoft.com/office/drawing/2014/main" val="836149216"/>
                    </a:ext>
                  </a:extLst>
                </a:gridCol>
                <a:gridCol w="2155230">
                  <a:extLst>
                    <a:ext uri="{9D8B030D-6E8A-4147-A177-3AD203B41FA5}">
                      <a16:colId xmlns:a16="http://schemas.microsoft.com/office/drawing/2014/main" val="1475430267"/>
                    </a:ext>
                  </a:extLst>
                </a:gridCol>
                <a:gridCol w="7028972">
                  <a:extLst>
                    <a:ext uri="{9D8B030D-6E8A-4147-A177-3AD203B41FA5}">
                      <a16:colId xmlns:a16="http://schemas.microsoft.com/office/drawing/2014/main" val="1185770082"/>
                    </a:ext>
                  </a:extLst>
                </a:gridCol>
              </a:tblGrid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11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24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    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10.03.-14.03.25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Fachkonferenzen zu Schulbüchern, Arbeitsmitteln…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797296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12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A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17.03.-21.03.25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Mo 13.30 Uhr FK+SL (Schulbuchbestellg. Versetzung…)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65216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13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26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24.03.-28.03.25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Mo Lehrerkonferenz 4 (Schulbuchbestellung, Versetzung)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3317465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14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27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A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31.03.-04.04.25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Mo FK Mathe (Vorbereitung VERA und OA)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5112169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28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07.04.-11.04.25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Mo FK Deutsch (Vorbereitung VERA und OA)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3413560"/>
                  </a:ext>
                </a:extLst>
              </a:tr>
              <a:tr h="7056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16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17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Osterferien</a:t>
                      </a:r>
                      <a:br>
                        <a:rPr lang="de-DE" sz="1800">
                          <a:effectLst/>
                        </a:rPr>
                      </a:br>
                      <a:r>
                        <a:rPr lang="de-DE" sz="1800">
                          <a:effectLst/>
                        </a:rPr>
                        <a:t>14.04.25 bis 25.04.25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7688592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18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29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A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28.04.-02.05.25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Do Maifeiertag, Fr. Ferientag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8081427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19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30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    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05.05.-09.05.25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Mo 13.30 Dienstberatung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9939785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20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31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A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12.05.-16.05.25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Mo Konferenz der Schülersprecher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6607963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21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32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    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19.05.-23.05.25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1918704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22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33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26.05.-30.05.25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Mo OA Deutsch 2 Do Männertag Fr. Ferientag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870231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23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34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    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02.06.-06.06.25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Mi OA Mathe 4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2048035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24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35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A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09.06.-13.06.25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Pfingstmontag, Di Ferientag Do OA Deutsch 4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092369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36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    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16.06.-20.06.25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Mo Lehrerkonferenz 5 (Vorb. EV, ASV)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919171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26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37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A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23.06.-27.06.25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Syltfahrt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024468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27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38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    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30.06.-04.07.25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Elternversammlungen, Klassenfahrt Klasse 6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7893083"/>
                  </a:ext>
                </a:extLst>
              </a:tr>
              <a:tr h="7056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28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39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A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07.07.-11.07.25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Mo Lehrerkonferenz 6 (Poolstunden, Stundenplan…)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, Fr. Notenschluss, Mi – Fr Klassenfahrt 4a;4b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2304833"/>
                  </a:ext>
                </a:extLst>
              </a:tr>
              <a:tr h="5356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29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40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     B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14.07.-18.07.25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Di Elternversammlung neue Kl.1 Mi Zeugnisabgabe zum Unterschreiben, Do Eltern- und Schulkonferenz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7040335"/>
                  </a:ext>
                </a:extLst>
              </a:tr>
              <a:tr h="262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30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41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0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21.07.-23.07.25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Mi Zeugnisausgabe in der 3. Stunde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5885162"/>
                  </a:ext>
                </a:extLst>
              </a:tr>
              <a:tr h="7056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Sommerferien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24.07.2025 bis 06.09.2025</a:t>
                      </a:r>
                      <a:endParaRPr lang="de-DE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5611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00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1096</Words>
  <Application>Microsoft Office PowerPoint</Application>
  <PresentationFormat>Breitbild</PresentationFormat>
  <Paragraphs>359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Aptos</vt:lpstr>
      <vt:lpstr>Arial</vt:lpstr>
      <vt:lpstr>Arial</vt:lpstr>
      <vt:lpstr>Calibri</vt:lpstr>
      <vt:lpstr>Calibri Light</vt:lpstr>
      <vt:lpstr>Office Theme</vt:lpstr>
      <vt:lpstr>1.Eltern- und  Schulkonferenz 2024/25</vt:lpstr>
      <vt:lpstr>Tagesordnung</vt:lpstr>
      <vt:lpstr> 1. Schulstart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6.Haushaltsentwurf zur Vorlage  beim Amt Beetzsee  für das Jahr 2025</vt:lpstr>
      <vt:lpstr>7. variable Ferientage</vt:lpstr>
      <vt:lpstr>8. Schulfahrtenbudget</vt:lpstr>
      <vt:lpstr>9. Schulbudget</vt:lpstr>
      <vt:lpstr>10. Gewaltprävention</vt:lpstr>
      <vt:lpstr>11. sonstiges</vt:lpstr>
      <vt:lpstr>Vielen Dank für Ihre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Cornelia Hammerschmidt</dc:creator>
  <cp:lastModifiedBy>Marén Altenkirch</cp:lastModifiedBy>
  <cp:revision>186</cp:revision>
  <cp:lastPrinted>2024-09-26T15:59:26Z</cp:lastPrinted>
  <dcterms:created xsi:type="dcterms:W3CDTF">2018-06-12T12:34:29Z</dcterms:created>
  <dcterms:modified xsi:type="dcterms:W3CDTF">2024-09-26T17:19:01Z</dcterms:modified>
</cp:coreProperties>
</file>